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1" r:id="rId4"/>
    <p:sldId id="264" r:id="rId5"/>
    <p:sldId id="266" r:id="rId6"/>
    <p:sldId id="261" r:id="rId7"/>
    <p:sldId id="268" r:id="rId8"/>
    <p:sldId id="267" r:id="rId9"/>
    <p:sldId id="262" r:id="rId10"/>
    <p:sldId id="270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AU" sz="1400" b="1">
                <a:latin typeface="Calibri" panose="020F0502020204030204" pitchFamily="34" charset="0"/>
                <a:cs typeface="Calibri" panose="020F0502020204030204" pitchFamily="34" charset="0"/>
              </a:rPr>
              <a:t>Future</a:t>
            </a:r>
            <a:r>
              <a:rPr lang="en-AU" sz="1400" b="1" baseline="0">
                <a:latin typeface="Calibri" panose="020F0502020204030204" pitchFamily="34" charset="0"/>
                <a:cs typeface="Calibri" panose="020F0502020204030204" pitchFamily="34" charset="0"/>
              </a:rPr>
              <a:t> plans for bananas</a:t>
            </a:r>
            <a:endParaRPr lang="en-AU" sz="1400" b="1">
              <a:latin typeface="Calibri" panose="020F0502020204030204" pitchFamily="34" charset="0"/>
              <a:cs typeface="Calibri" panose="020F0502020204030204" pitchFamily="34" charset="0"/>
            </a:endParaRPr>
          </a:p>
        </c:rich>
      </c:tx>
      <c:layout>
        <c:manualLayout>
          <c:xMode val="edge"/>
          <c:yMode val="edge"/>
          <c:x val="0.21386555847185768"/>
          <c:y val="2.63504611330698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Demographics!$T$27</c:f>
              <c:strCache>
                <c:ptCount val="1"/>
                <c:pt idx="0">
                  <c:v>Consolidating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(Demographics!$U$26,Demographics!$W$26:$Z$26)</c:f>
              <c:strCache>
                <c:ptCount val="5"/>
                <c:pt idx="0">
                  <c:v>Coffs Harbour</c:v>
                </c:pt>
                <c:pt idx="1">
                  <c:v>Tweed </c:v>
                </c:pt>
                <c:pt idx="2">
                  <c:v>Innisfail</c:v>
                </c:pt>
                <c:pt idx="3">
                  <c:v>Tully</c:v>
                </c:pt>
                <c:pt idx="4">
                  <c:v>Tablelands</c:v>
                </c:pt>
              </c:strCache>
              <c:extLst/>
            </c:strRef>
          </c:cat>
          <c:val>
            <c:numRef>
              <c:f>(Demographics!$U$27,Demographics!$W$27:$Z$27)</c:f>
              <c:numCache>
                <c:formatCode>General</c:formatCode>
                <c:ptCount val="5"/>
                <c:pt idx="1">
                  <c:v>3</c:v>
                </c:pt>
                <c:pt idx="2">
                  <c:v>6</c:v>
                </c:pt>
                <c:pt idx="3">
                  <c:v>2</c:v>
                </c:pt>
                <c:pt idx="4">
                  <c:v>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DFC2-4589-AD92-9417AB448C3B}"/>
            </c:ext>
          </c:extLst>
        </c:ser>
        <c:ser>
          <c:idx val="1"/>
          <c:order val="1"/>
          <c:tx>
            <c:strRef>
              <c:f>Demographics!$T$28</c:f>
              <c:strCache>
                <c:ptCount val="1"/>
                <c:pt idx="0">
                  <c:v>Contracting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(Demographics!$U$26,Demographics!$W$26:$Z$26)</c:f>
              <c:strCache>
                <c:ptCount val="5"/>
                <c:pt idx="0">
                  <c:v>Coffs Harbour</c:v>
                </c:pt>
                <c:pt idx="1">
                  <c:v>Tweed </c:v>
                </c:pt>
                <c:pt idx="2">
                  <c:v>Innisfail</c:v>
                </c:pt>
                <c:pt idx="3">
                  <c:v>Tully</c:v>
                </c:pt>
                <c:pt idx="4">
                  <c:v>Tablelands</c:v>
                </c:pt>
              </c:strCache>
              <c:extLst/>
            </c:strRef>
          </c:cat>
          <c:val>
            <c:numRef>
              <c:f>(Demographics!$U$28,Demographics!$W$28:$Z$28)</c:f>
              <c:numCache>
                <c:formatCode>General</c:formatCode>
                <c:ptCount val="5"/>
                <c:pt idx="1">
                  <c:v>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DFC2-4589-AD92-9417AB448C3B}"/>
            </c:ext>
          </c:extLst>
        </c:ser>
        <c:ser>
          <c:idx val="2"/>
          <c:order val="2"/>
          <c:tx>
            <c:strRef>
              <c:f>Demographics!$T$29</c:f>
              <c:strCache>
                <c:ptCount val="1"/>
                <c:pt idx="0">
                  <c:v>Diversifying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(Demographics!$U$26,Demographics!$W$26:$Z$26)</c:f>
              <c:strCache>
                <c:ptCount val="5"/>
                <c:pt idx="0">
                  <c:v>Coffs Harbour</c:v>
                </c:pt>
                <c:pt idx="1">
                  <c:v>Tweed </c:v>
                </c:pt>
                <c:pt idx="2">
                  <c:v>Innisfail</c:v>
                </c:pt>
                <c:pt idx="3">
                  <c:v>Tully</c:v>
                </c:pt>
                <c:pt idx="4">
                  <c:v>Tablelands</c:v>
                </c:pt>
              </c:strCache>
              <c:extLst/>
            </c:strRef>
          </c:cat>
          <c:val>
            <c:numRef>
              <c:f>(Demographics!$U$29,Demographics!$W$29:$Z$29)</c:f>
              <c:numCache>
                <c:formatCode>General</c:formatCode>
                <c:ptCount val="5"/>
                <c:pt idx="1">
                  <c:v>2</c:v>
                </c:pt>
                <c:pt idx="2">
                  <c:v>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DFC2-4589-AD92-9417AB448C3B}"/>
            </c:ext>
          </c:extLst>
        </c:ser>
        <c:ser>
          <c:idx val="3"/>
          <c:order val="3"/>
          <c:tx>
            <c:strRef>
              <c:f>Demographics!$T$30</c:f>
              <c:strCache>
                <c:ptCount val="1"/>
                <c:pt idx="0">
                  <c:v>Expanding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(Demographics!$U$26,Demographics!$W$26:$Z$26)</c:f>
              <c:strCache>
                <c:ptCount val="5"/>
                <c:pt idx="0">
                  <c:v>Coffs Harbour</c:v>
                </c:pt>
                <c:pt idx="1">
                  <c:v>Tweed </c:v>
                </c:pt>
                <c:pt idx="2">
                  <c:v>Innisfail</c:v>
                </c:pt>
                <c:pt idx="3">
                  <c:v>Tully</c:v>
                </c:pt>
                <c:pt idx="4">
                  <c:v>Tablelands</c:v>
                </c:pt>
              </c:strCache>
              <c:extLst/>
            </c:strRef>
          </c:cat>
          <c:val>
            <c:numRef>
              <c:f>(Demographics!$U$30,Demographics!$W$30:$Z$30)</c:f>
              <c:numCache>
                <c:formatCode>General</c:formatCode>
                <c:ptCount val="5"/>
                <c:pt idx="0">
                  <c:v>4</c:v>
                </c:pt>
                <c:pt idx="1">
                  <c:v>1</c:v>
                </c:pt>
                <c:pt idx="2">
                  <c:v>11</c:v>
                </c:pt>
                <c:pt idx="4">
                  <c:v>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DFC2-4589-AD92-9417AB448C3B}"/>
            </c:ext>
          </c:extLst>
        </c:ser>
        <c:ser>
          <c:idx val="4"/>
          <c:order val="4"/>
          <c:tx>
            <c:strRef>
              <c:f>Demographics!$T$31</c:f>
              <c:strCache>
                <c:ptCount val="1"/>
                <c:pt idx="0">
                  <c:v>Relocating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(Demographics!$U$26,Demographics!$W$26:$Z$26)</c:f>
              <c:strCache>
                <c:ptCount val="5"/>
                <c:pt idx="0">
                  <c:v>Coffs Harbour</c:v>
                </c:pt>
                <c:pt idx="1">
                  <c:v>Tweed </c:v>
                </c:pt>
                <c:pt idx="2">
                  <c:v>Innisfail</c:v>
                </c:pt>
                <c:pt idx="3">
                  <c:v>Tully</c:v>
                </c:pt>
                <c:pt idx="4">
                  <c:v>Tablelands</c:v>
                </c:pt>
              </c:strCache>
              <c:extLst/>
            </c:strRef>
          </c:cat>
          <c:val>
            <c:numRef>
              <c:f>(Demographics!$U$31,Demographics!$W$31:$Z$31)</c:f>
              <c:numCache>
                <c:formatCode>General</c:formatCode>
                <c:ptCount val="5"/>
                <c:pt idx="0">
                  <c:v>1</c:v>
                </c:pt>
                <c:pt idx="1">
                  <c:v>0</c:v>
                </c:pt>
                <c:pt idx="3">
                  <c:v>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DFC2-4589-AD92-9417AB448C3B}"/>
            </c:ext>
          </c:extLst>
        </c:ser>
        <c:ser>
          <c:idx val="5"/>
          <c:order val="5"/>
          <c:tx>
            <c:strRef>
              <c:f>Demographics!$T$32</c:f>
              <c:strCache>
                <c:ptCount val="1"/>
                <c:pt idx="0">
                  <c:v>Status quo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(Demographics!$U$26,Demographics!$W$26:$Z$26)</c:f>
              <c:strCache>
                <c:ptCount val="5"/>
                <c:pt idx="0">
                  <c:v>Coffs Harbour</c:v>
                </c:pt>
                <c:pt idx="1">
                  <c:v>Tweed </c:v>
                </c:pt>
                <c:pt idx="2">
                  <c:v>Innisfail</c:v>
                </c:pt>
                <c:pt idx="3">
                  <c:v>Tully</c:v>
                </c:pt>
                <c:pt idx="4">
                  <c:v>Tablelands</c:v>
                </c:pt>
              </c:strCache>
              <c:extLst/>
            </c:strRef>
          </c:cat>
          <c:val>
            <c:numRef>
              <c:f>(Demographics!$U$32,Demographics!$W$32:$Z$32)</c:f>
              <c:numCache>
                <c:formatCode>General</c:formatCode>
                <c:ptCount val="5"/>
                <c:pt idx="0">
                  <c:v>9</c:v>
                </c:pt>
                <c:pt idx="1">
                  <c:v>6</c:v>
                </c:pt>
                <c:pt idx="2">
                  <c:v>7</c:v>
                </c:pt>
                <c:pt idx="3">
                  <c:v>2</c:v>
                </c:pt>
                <c:pt idx="4">
                  <c:v>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DFC2-4589-AD92-9417AB448C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77268175"/>
        <c:axId val="1977278575"/>
      </c:barChart>
      <c:catAx>
        <c:axId val="1977268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7278575"/>
        <c:crosses val="autoZero"/>
        <c:auto val="1"/>
        <c:lblAlgn val="ctr"/>
        <c:lblOffset val="100"/>
        <c:noMultiLvlLbl val="0"/>
      </c:catAx>
      <c:valAx>
        <c:axId val="19772785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AU" sz="1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Percentage</a:t>
                </a:r>
                <a:r>
                  <a:rPr lang="en-AU" sz="1200" b="1" baseline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of responses</a:t>
                </a:r>
                <a:endParaRPr lang="en-AU" sz="1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c:rich>
          </c:tx>
          <c:layout>
            <c:manualLayout>
              <c:xMode val="edge"/>
              <c:yMode val="edge"/>
              <c:x val="1.6500758323374852E-2"/>
              <c:y val="0.3632000892035068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72681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/>
              <a:t> Supply</a:t>
            </a:r>
          </a:p>
        </c:rich>
      </c:tx>
      <c:layout>
        <c:manualLayout>
          <c:xMode val="edge"/>
          <c:yMode val="edge"/>
          <c:x val="0.4209343832020997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Sheet1!$J$13:$J$15</c:f>
              <c:strCache>
                <c:ptCount val="3"/>
                <c:pt idx="0">
                  <c:v>QLD</c:v>
                </c:pt>
                <c:pt idx="1">
                  <c:v>NSW</c:v>
                </c:pt>
                <c:pt idx="2">
                  <c:v>WA</c:v>
                </c:pt>
              </c:strCache>
            </c:strRef>
          </c:cat>
          <c:val>
            <c:numRef>
              <c:f>Sheet1!$K$13:$K$15</c:f>
              <c:numCache>
                <c:formatCode>General</c:formatCode>
                <c:ptCount val="3"/>
                <c:pt idx="0">
                  <c:v>90</c:v>
                </c:pt>
                <c:pt idx="1">
                  <c:v>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23-4EB4-B8F4-7279FFB9549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760722296"/>
        <c:axId val="760722624"/>
      </c:barChart>
      <c:catAx>
        <c:axId val="760722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0722624"/>
        <c:crosses val="autoZero"/>
        <c:auto val="1"/>
        <c:lblAlgn val="ctr"/>
        <c:lblOffset val="100"/>
        <c:noMultiLvlLbl val="0"/>
      </c:catAx>
      <c:valAx>
        <c:axId val="760722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2000" b="1" dirty="0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0722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B003BF-FB9C-4225-B37F-1D5756D9760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BC5A8C-C4C2-44C3-BEFE-5A0517AEA566}">
      <dgm:prSet/>
      <dgm:spPr/>
      <dgm:t>
        <a:bodyPr/>
        <a:lstStyle/>
        <a:p>
          <a:r>
            <a:rPr lang="en-AU" dirty="0"/>
            <a:t>Get on the I work for NSW website for all the information! </a:t>
          </a:r>
          <a:endParaRPr lang="en-US" dirty="0"/>
        </a:p>
      </dgm:t>
    </dgm:pt>
    <dgm:pt modelId="{D132FCAB-6B88-4A28-8867-5DB0566A9EC6}" type="parTrans" cxnId="{363C8EEB-14E7-4189-A8F5-399055F420BD}">
      <dgm:prSet/>
      <dgm:spPr/>
      <dgm:t>
        <a:bodyPr/>
        <a:lstStyle/>
        <a:p>
          <a:endParaRPr lang="en-US"/>
        </a:p>
      </dgm:t>
    </dgm:pt>
    <dgm:pt modelId="{7BCF4090-FF0A-4E55-BC7D-E98C97E1DAE1}" type="sibTrans" cxnId="{363C8EEB-14E7-4189-A8F5-399055F420BD}">
      <dgm:prSet/>
      <dgm:spPr/>
      <dgm:t>
        <a:bodyPr/>
        <a:lstStyle/>
        <a:p>
          <a:endParaRPr lang="en-US"/>
        </a:p>
      </dgm:t>
    </dgm:pt>
    <dgm:pt modelId="{5D75D232-B606-48B8-BD59-7A9BD267156C}">
      <dgm:prSet/>
      <dgm:spPr/>
      <dgm:t>
        <a:bodyPr/>
        <a:lstStyle/>
        <a:p>
          <a:r>
            <a:rPr lang="en-AU" dirty="0"/>
            <a:t>Research services </a:t>
          </a:r>
          <a:endParaRPr lang="en-US" dirty="0"/>
        </a:p>
      </dgm:t>
    </dgm:pt>
    <dgm:pt modelId="{3DD15987-F2FC-4A98-B0C0-4937734FBBB5}" type="parTrans" cxnId="{9E49530C-0457-4442-B1F2-574FC1A21CD8}">
      <dgm:prSet/>
      <dgm:spPr/>
      <dgm:t>
        <a:bodyPr/>
        <a:lstStyle/>
        <a:p>
          <a:endParaRPr lang="en-US"/>
        </a:p>
      </dgm:t>
    </dgm:pt>
    <dgm:pt modelId="{9D33A255-CA76-4870-9188-F21B3D955204}" type="sibTrans" cxnId="{9E49530C-0457-4442-B1F2-574FC1A21CD8}">
      <dgm:prSet/>
      <dgm:spPr/>
      <dgm:t>
        <a:bodyPr/>
        <a:lstStyle/>
        <a:p>
          <a:endParaRPr lang="en-US"/>
        </a:p>
      </dgm:t>
    </dgm:pt>
    <dgm:pt modelId="{C2ECDDE6-ECE9-4E8F-8E1A-93DF72BBCF3C}">
      <dgm:prSet/>
      <dgm:spPr/>
      <dgm:t>
        <a:bodyPr/>
        <a:lstStyle/>
        <a:p>
          <a:r>
            <a:rPr lang="en-AU" dirty="0"/>
            <a:t>Research officer</a:t>
          </a:r>
          <a:endParaRPr lang="en-US" dirty="0"/>
        </a:p>
      </dgm:t>
    </dgm:pt>
    <dgm:pt modelId="{1F23F112-4612-4B28-8A16-8F18F5597AC9}" type="parTrans" cxnId="{86295E48-382D-4995-9D92-058CAAE6EC19}">
      <dgm:prSet/>
      <dgm:spPr/>
      <dgm:t>
        <a:bodyPr/>
        <a:lstStyle/>
        <a:p>
          <a:endParaRPr lang="en-US"/>
        </a:p>
      </dgm:t>
    </dgm:pt>
    <dgm:pt modelId="{B809767B-3315-4DAC-AD74-4FF4D7C05F11}" type="sibTrans" cxnId="{86295E48-382D-4995-9D92-058CAAE6EC19}">
      <dgm:prSet/>
      <dgm:spPr/>
      <dgm:t>
        <a:bodyPr/>
        <a:lstStyle/>
        <a:p>
          <a:endParaRPr lang="en-US"/>
        </a:p>
      </dgm:t>
    </dgm:pt>
    <dgm:pt modelId="{804CACCB-29E0-45AD-BAAC-229AAB738EAA}">
      <dgm:prSet/>
      <dgm:spPr/>
      <dgm:t>
        <a:bodyPr/>
        <a:lstStyle/>
        <a:p>
          <a:r>
            <a:rPr lang="en-AU"/>
            <a:t>Social science</a:t>
          </a:r>
          <a:endParaRPr lang="en-US"/>
        </a:p>
      </dgm:t>
    </dgm:pt>
    <dgm:pt modelId="{B703CDA9-F5BF-4987-97BA-904560738B3F}" type="parTrans" cxnId="{8AE860DD-335A-4765-84CC-D582CC30BB58}">
      <dgm:prSet/>
      <dgm:spPr/>
      <dgm:t>
        <a:bodyPr/>
        <a:lstStyle/>
        <a:p>
          <a:endParaRPr lang="en-US"/>
        </a:p>
      </dgm:t>
    </dgm:pt>
    <dgm:pt modelId="{541C323A-F036-42B4-B576-6C49DF0A8228}" type="sibTrans" cxnId="{8AE860DD-335A-4765-84CC-D582CC30BB58}">
      <dgm:prSet/>
      <dgm:spPr/>
      <dgm:t>
        <a:bodyPr/>
        <a:lstStyle/>
        <a:p>
          <a:endParaRPr lang="en-US"/>
        </a:p>
      </dgm:t>
    </dgm:pt>
    <dgm:pt modelId="{ABD604B9-3BE3-4CE2-960F-254E8E4C4F23}">
      <dgm:prSet/>
      <dgm:spPr/>
      <dgm:t>
        <a:bodyPr/>
        <a:lstStyle/>
        <a:p>
          <a:r>
            <a:rPr lang="en-AU"/>
            <a:t>Soil and plant science </a:t>
          </a:r>
          <a:endParaRPr lang="en-US"/>
        </a:p>
      </dgm:t>
    </dgm:pt>
    <dgm:pt modelId="{1EF70253-E21D-414A-89E8-E76EFEA7D008}" type="parTrans" cxnId="{8DEEC487-9B43-497D-BDEB-249C267FE618}">
      <dgm:prSet/>
      <dgm:spPr/>
      <dgm:t>
        <a:bodyPr/>
        <a:lstStyle/>
        <a:p>
          <a:endParaRPr lang="en-US"/>
        </a:p>
      </dgm:t>
    </dgm:pt>
    <dgm:pt modelId="{B548036F-A92D-4656-9F59-678F417ABB19}" type="sibTrans" cxnId="{8DEEC487-9B43-497D-BDEB-249C267FE618}">
      <dgm:prSet/>
      <dgm:spPr/>
      <dgm:t>
        <a:bodyPr/>
        <a:lstStyle/>
        <a:p>
          <a:endParaRPr lang="en-US"/>
        </a:p>
      </dgm:t>
    </dgm:pt>
    <dgm:pt modelId="{176608DA-FC36-4500-8D54-7CC1656260F7}">
      <dgm:prSet/>
      <dgm:spPr/>
      <dgm:t>
        <a:bodyPr/>
        <a:lstStyle/>
        <a:p>
          <a:r>
            <a:rPr lang="en-AU"/>
            <a:t>Entomology </a:t>
          </a:r>
          <a:endParaRPr lang="en-US"/>
        </a:p>
      </dgm:t>
    </dgm:pt>
    <dgm:pt modelId="{592FAF72-3AC0-435E-BEDB-74C21B3712BF}" type="parTrans" cxnId="{2F3CBE36-7BE7-487B-A72B-42EF04553360}">
      <dgm:prSet/>
      <dgm:spPr/>
      <dgm:t>
        <a:bodyPr/>
        <a:lstStyle/>
        <a:p>
          <a:endParaRPr lang="en-US"/>
        </a:p>
      </dgm:t>
    </dgm:pt>
    <dgm:pt modelId="{500ADD74-6D28-4565-BE78-6BC24AF4FEE5}" type="sibTrans" cxnId="{2F3CBE36-7BE7-487B-A72B-42EF04553360}">
      <dgm:prSet/>
      <dgm:spPr/>
      <dgm:t>
        <a:bodyPr/>
        <a:lstStyle/>
        <a:p>
          <a:endParaRPr lang="en-US"/>
        </a:p>
      </dgm:t>
    </dgm:pt>
    <dgm:pt modelId="{6B7B7C7C-9511-4793-9776-02DD33FB7C0E}">
      <dgm:prSet/>
      <dgm:spPr/>
      <dgm:t>
        <a:bodyPr/>
        <a:lstStyle/>
        <a:p>
          <a:r>
            <a:rPr lang="en-AU" dirty="0"/>
            <a:t>Professional officer</a:t>
          </a:r>
          <a:endParaRPr lang="en-US" dirty="0"/>
        </a:p>
      </dgm:t>
    </dgm:pt>
    <dgm:pt modelId="{0E822E7A-29A1-419B-82C6-04523862AE26}" type="parTrans" cxnId="{F989F60F-FEC3-478A-BA38-D9E71249529C}">
      <dgm:prSet/>
      <dgm:spPr/>
      <dgm:t>
        <a:bodyPr/>
        <a:lstStyle/>
        <a:p>
          <a:endParaRPr lang="en-US"/>
        </a:p>
      </dgm:t>
    </dgm:pt>
    <dgm:pt modelId="{005E50F8-58E4-43C0-B3F7-9032DDF59137}" type="sibTrans" cxnId="{F989F60F-FEC3-478A-BA38-D9E71249529C}">
      <dgm:prSet/>
      <dgm:spPr/>
      <dgm:t>
        <a:bodyPr/>
        <a:lstStyle/>
        <a:p>
          <a:endParaRPr lang="en-US"/>
        </a:p>
      </dgm:t>
    </dgm:pt>
    <dgm:pt modelId="{F82FB4C4-FFDA-467B-9DA0-34602AAF3677}">
      <dgm:prSet/>
      <dgm:spPr/>
      <dgm:t>
        <a:bodyPr/>
        <a:lstStyle/>
        <a:p>
          <a:r>
            <a:rPr lang="en-AU"/>
            <a:t>Extension and research </a:t>
          </a:r>
          <a:endParaRPr lang="en-US"/>
        </a:p>
      </dgm:t>
    </dgm:pt>
    <dgm:pt modelId="{9E31A7BC-40D1-4E1D-A9DC-E8BB1EDE9860}" type="parTrans" cxnId="{28E0AA3F-2AFD-42AC-BCED-90E395495F91}">
      <dgm:prSet/>
      <dgm:spPr/>
      <dgm:t>
        <a:bodyPr/>
        <a:lstStyle/>
        <a:p>
          <a:endParaRPr lang="en-US"/>
        </a:p>
      </dgm:t>
    </dgm:pt>
    <dgm:pt modelId="{5C2EEA73-845A-437E-A8D8-33CE9C7B3E1F}" type="sibTrans" cxnId="{28E0AA3F-2AFD-42AC-BCED-90E395495F91}">
      <dgm:prSet/>
      <dgm:spPr/>
      <dgm:t>
        <a:bodyPr/>
        <a:lstStyle/>
        <a:p>
          <a:endParaRPr lang="en-US"/>
        </a:p>
      </dgm:t>
    </dgm:pt>
    <dgm:pt modelId="{B1F12EAF-5CBF-43C1-B7A3-80564781765C}">
      <dgm:prSet/>
      <dgm:spPr/>
      <dgm:t>
        <a:bodyPr/>
        <a:lstStyle/>
        <a:p>
          <a:r>
            <a:rPr lang="en-AU"/>
            <a:t>Industry development</a:t>
          </a:r>
          <a:endParaRPr lang="en-US"/>
        </a:p>
      </dgm:t>
    </dgm:pt>
    <dgm:pt modelId="{B5FD0354-DC50-42DD-843A-A0DD136BA994}" type="parTrans" cxnId="{D4EEFB7C-4DE3-4B2D-AD78-2C1DD8B8FDCC}">
      <dgm:prSet/>
      <dgm:spPr/>
      <dgm:t>
        <a:bodyPr/>
        <a:lstStyle/>
        <a:p>
          <a:endParaRPr lang="en-US"/>
        </a:p>
      </dgm:t>
    </dgm:pt>
    <dgm:pt modelId="{0A7417FD-F8D3-4444-AE0A-12F2D9352F68}" type="sibTrans" cxnId="{D4EEFB7C-4DE3-4B2D-AD78-2C1DD8B8FDCC}">
      <dgm:prSet/>
      <dgm:spPr/>
      <dgm:t>
        <a:bodyPr/>
        <a:lstStyle/>
        <a:p>
          <a:endParaRPr lang="en-US"/>
        </a:p>
      </dgm:t>
    </dgm:pt>
    <dgm:pt modelId="{32103E9B-0234-43D0-8E41-9922984E04B4}">
      <dgm:prSet/>
      <dgm:spPr/>
      <dgm:t>
        <a:bodyPr/>
        <a:lstStyle/>
        <a:p>
          <a:r>
            <a:rPr lang="en-AU"/>
            <a:t>Technical officer</a:t>
          </a:r>
          <a:endParaRPr lang="en-US"/>
        </a:p>
      </dgm:t>
    </dgm:pt>
    <dgm:pt modelId="{D4EEFBFA-D81D-4733-9368-54F617E43CCC}" type="parTrans" cxnId="{0AC78D8A-4D74-48D3-8EAE-F36F80E7210D}">
      <dgm:prSet/>
      <dgm:spPr/>
      <dgm:t>
        <a:bodyPr/>
        <a:lstStyle/>
        <a:p>
          <a:endParaRPr lang="en-US"/>
        </a:p>
      </dgm:t>
    </dgm:pt>
    <dgm:pt modelId="{DC3B8F2B-13AD-4CCC-AEA2-22BD8989AF3D}" type="sibTrans" cxnId="{0AC78D8A-4D74-48D3-8EAE-F36F80E7210D}">
      <dgm:prSet/>
      <dgm:spPr/>
      <dgm:t>
        <a:bodyPr/>
        <a:lstStyle/>
        <a:p>
          <a:endParaRPr lang="en-US"/>
        </a:p>
      </dgm:t>
    </dgm:pt>
    <dgm:pt modelId="{17E83F8D-B739-478C-8607-78CFF69951EE}">
      <dgm:prSet/>
      <dgm:spPr/>
      <dgm:t>
        <a:bodyPr/>
        <a:lstStyle/>
        <a:p>
          <a:r>
            <a:rPr lang="en-AU"/>
            <a:t>Applied Science</a:t>
          </a:r>
          <a:endParaRPr lang="en-US"/>
        </a:p>
      </dgm:t>
    </dgm:pt>
    <dgm:pt modelId="{A0FDA8CB-435A-4849-920E-DC0D5E2A0EA7}" type="parTrans" cxnId="{729D77B0-BC38-443A-9FC5-37164397AB92}">
      <dgm:prSet/>
      <dgm:spPr/>
      <dgm:t>
        <a:bodyPr/>
        <a:lstStyle/>
        <a:p>
          <a:endParaRPr lang="en-US"/>
        </a:p>
      </dgm:t>
    </dgm:pt>
    <dgm:pt modelId="{DBCA8AA0-4BB1-4CD8-AAB4-A331872E0954}" type="sibTrans" cxnId="{729D77B0-BC38-443A-9FC5-37164397AB92}">
      <dgm:prSet/>
      <dgm:spPr/>
      <dgm:t>
        <a:bodyPr/>
        <a:lstStyle/>
        <a:p>
          <a:endParaRPr lang="en-US"/>
        </a:p>
      </dgm:t>
    </dgm:pt>
    <dgm:pt modelId="{63882F0E-DFF3-4450-99CF-03A3B3EC28A7}">
      <dgm:prSet/>
      <dgm:spPr/>
      <dgm:t>
        <a:bodyPr/>
        <a:lstStyle/>
        <a:p>
          <a:r>
            <a:rPr lang="en-AU" dirty="0"/>
            <a:t>Hands-on science </a:t>
          </a:r>
          <a:endParaRPr lang="en-US" dirty="0"/>
        </a:p>
      </dgm:t>
    </dgm:pt>
    <dgm:pt modelId="{EEA0B803-690B-453A-91BA-CC258CD2A4C9}" type="parTrans" cxnId="{FFCDC9FA-92A3-4AC4-AEA5-F0D344E18A4C}">
      <dgm:prSet/>
      <dgm:spPr/>
      <dgm:t>
        <a:bodyPr/>
        <a:lstStyle/>
        <a:p>
          <a:endParaRPr lang="en-US"/>
        </a:p>
      </dgm:t>
    </dgm:pt>
    <dgm:pt modelId="{0B004DB6-AB46-425F-AD70-C0A1DAA7D58E}" type="sibTrans" cxnId="{FFCDC9FA-92A3-4AC4-AEA5-F0D344E18A4C}">
      <dgm:prSet/>
      <dgm:spPr/>
      <dgm:t>
        <a:bodyPr/>
        <a:lstStyle/>
        <a:p>
          <a:endParaRPr lang="en-US"/>
        </a:p>
      </dgm:t>
    </dgm:pt>
    <dgm:pt modelId="{5FBF7D09-2198-4D32-B45C-54B0794E9554}">
      <dgm:prSet/>
      <dgm:spPr/>
      <dgm:t>
        <a:bodyPr/>
        <a:lstStyle/>
        <a:p>
          <a:endParaRPr lang="en-US" dirty="0"/>
        </a:p>
      </dgm:t>
    </dgm:pt>
    <dgm:pt modelId="{170C1C2A-123C-4732-A57E-E1289EE032F5}" type="parTrans" cxnId="{40761D84-7CE0-4C7D-A2E2-4F8D4F166D4A}">
      <dgm:prSet/>
      <dgm:spPr/>
      <dgm:t>
        <a:bodyPr/>
        <a:lstStyle/>
        <a:p>
          <a:endParaRPr lang="en-AU"/>
        </a:p>
      </dgm:t>
    </dgm:pt>
    <dgm:pt modelId="{0356FB87-D3E0-423D-8AA2-CFDA5DFB856D}" type="sibTrans" cxnId="{40761D84-7CE0-4C7D-A2E2-4F8D4F166D4A}">
      <dgm:prSet/>
      <dgm:spPr/>
      <dgm:t>
        <a:bodyPr/>
        <a:lstStyle/>
        <a:p>
          <a:endParaRPr lang="en-AU"/>
        </a:p>
      </dgm:t>
    </dgm:pt>
    <dgm:pt modelId="{7EE7C69F-F608-4C62-9AF5-E7E73A4A31AD}">
      <dgm:prSet/>
      <dgm:spPr/>
      <dgm:t>
        <a:bodyPr/>
        <a:lstStyle/>
        <a:p>
          <a:r>
            <a:rPr lang="en-US" dirty="0"/>
            <a:t>Farm management and research support</a:t>
          </a:r>
        </a:p>
      </dgm:t>
    </dgm:pt>
    <dgm:pt modelId="{CD6932D7-2A6E-45F8-92B7-81115633553A}" type="parTrans" cxnId="{AA86916B-B40E-4F1D-B74E-1312763459E2}">
      <dgm:prSet/>
      <dgm:spPr/>
      <dgm:t>
        <a:bodyPr/>
        <a:lstStyle/>
        <a:p>
          <a:endParaRPr lang="en-AU"/>
        </a:p>
      </dgm:t>
    </dgm:pt>
    <dgm:pt modelId="{AEB3198C-E838-40BC-B14E-9A8F203C4800}" type="sibTrans" cxnId="{AA86916B-B40E-4F1D-B74E-1312763459E2}">
      <dgm:prSet/>
      <dgm:spPr/>
      <dgm:t>
        <a:bodyPr/>
        <a:lstStyle/>
        <a:p>
          <a:endParaRPr lang="en-AU"/>
        </a:p>
      </dgm:t>
    </dgm:pt>
    <dgm:pt modelId="{D5B8E435-6525-4DAB-8918-594DD2848F3B}">
      <dgm:prSet/>
      <dgm:spPr/>
      <dgm:t>
        <a:bodyPr/>
        <a:lstStyle/>
        <a:p>
          <a:r>
            <a:rPr lang="en-US" dirty="0"/>
            <a:t>Executive opportunities and leadership development </a:t>
          </a:r>
        </a:p>
      </dgm:t>
    </dgm:pt>
    <dgm:pt modelId="{69264B00-7096-4911-977F-23E269DF4E72}" type="parTrans" cxnId="{125253C7-CC7D-4377-A14F-C4E33C6C572C}">
      <dgm:prSet/>
      <dgm:spPr/>
      <dgm:t>
        <a:bodyPr/>
        <a:lstStyle/>
        <a:p>
          <a:endParaRPr lang="en-AU"/>
        </a:p>
      </dgm:t>
    </dgm:pt>
    <dgm:pt modelId="{31363CC2-2537-4AD8-9F62-49AFE3425DBE}" type="sibTrans" cxnId="{125253C7-CC7D-4377-A14F-C4E33C6C572C}">
      <dgm:prSet/>
      <dgm:spPr/>
      <dgm:t>
        <a:bodyPr/>
        <a:lstStyle/>
        <a:p>
          <a:endParaRPr lang="en-AU"/>
        </a:p>
      </dgm:t>
    </dgm:pt>
    <dgm:pt modelId="{5D381B25-019C-43C7-8875-61EBE9C9DC03}" type="pres">
      <dgm:prSet presAssocID="{58B003BF-FB9C-4225-B37F-1D5756D97601}" presName="linear" presStyleCnt="0">
        <dgm:presLayoutVars>
          <dgm:animLvl val="lvl"/>
          <dgm:resizeHandles val="exact"/>
        </dgm:presLayoutVars>
      </dgm:prSet>
      <dgm:spPr/>
    </dgm:pt>
    <dgm:pt modelId="{DF46B753-0090-4AC9-AD60-C1F1BF36200F}" type="pres">
      <dgm:prSet presAssocID="{22BC5A8C-C4C2-44C3-BEFE-5A0517AEA566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68796E36-53DF-4C78-88C5-87FA6A301520}" type="pres">
      <dgm:prSet presAssocID="{22BC5A8C-C4C2-44C3-BEFE-5A0517AEA56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E49530C-0457-4442-B1F2-574FC1A21CD8}" srcId="{22BC5A8C-C4C2-44C3-BEFE-5A0517AEA566}" destId="{5D75D232-B606-48B8-BD59-7A9BD267156C}" srcOrd="1" destOrd="0" parTransId="{3DD15987-F2FC-4A98-B0C0-4937734FBBB5}" sibTransId="{9D33A255-CA76-4870-9188-F21B3D955204}"/>
    <dgm:cxn modelId="{B4AD6A0E-5567-4DCB-91CA-EB36BEC81E8B}" type="presOf" srcId="{ABD604B9-3BE3-4CE2-960F-254E8E4C4F23}" destId="{68796E36-53DF-4C78-88C5-87FA6A301520}" srcOrd="0" destOrd="5" presId="urn:microsoft.com/office/officeart/2005/8/layout/vList2"/>
    <dgm:cxn modelId="{F989F60F-FEC3-478A-BA38-D9E71249529C}" srcId="{22BC5A8C-C4C2-44C3-BEFE-5A0517AEA566}" destId="{6B7B7C7C-9511-4793-9776-02DD33FB7C0E}" srcOrd="3" destOrd="0" parTransId="{0E822E7A-29A1-419B-82C6-04523862AE26}" sibTransId="{005E50F8-58E4-43C0-B3F7-9032DDF59137}"/>
    <dgm:cxn modelId="{2F3CBE36-7BE7-487B-A72B-42EF04553360}" srcId="{C2ECDDE6-ECE9-4E8F-8E1A-93DF72BBCF3C}" destId="{176608DA-FC36-4500-8D54-7CC1656260F7}" srcOrd="2" destOrd="0" parTransId="{592FAF72-3AC0-435E-BEDB-74C21B3712BF}" sibTransId="{500ADD74-6D28-4565-BE78-6BC24AF4FEE5}"/>
    <dgm:cxn modelId="{1EDF3D3E-3843-4CFE-ADC8-E69523D6827C}" type="presOf" srcId="{5FBF7D09-2198-4D32-B45C-54B0794E9554}" destId="{68796E36-53DF-4C78-88C5-87FA6A301520}" srcOrd="0" destOrd="0" presId="urn:microsoft.com/office/officeart/2005/8/layout/vList2"/>
    <dgm:cxn modelId="{28E0AA3F-2AFD-42AC-BCED-90E395495F91}" srcId="{6B7B7C7C-9511-4793-9776-02DD33FB7C0E}" destId="{F82FB4C4-FFDA-467B-9DA0-34602AAF3677}" srcOrd="0" destOrd="0" parTransId="{9E31A7BC-40D1-4E1D-A9DC-E8BB1EDE9860}" sibTransId="{5C2EEA73-845A-437E-A8D8-33CE9C7B3E1F}"/>
    <dgm:cxn modelId="{95D4115D-4F8D-4C8F-A589-2B4B3E220C94}" type="presOf" srcId="{22BC5A8C-C4C2-44C3-BEFE-5A0517AEA566}" destId="{DF46B753-0090-4AC9-AD60-C1F1BF36200F}" srcOrd="0" destOrd="0" presId="urn:microsoft.com/office/officeart/2005/8/layout/vList2"/>
    <dgm:cxn modelId="{86295E48-382D-4995-9D92-058CAAE6EC19}" srcId="{22BC5A8C-C4C2-44C3-BEFE-5A0517AEA566}" destId="{C2ECDDE6-ECE9-4E8F-8E1A-93DF72BBCF3C}" srcOrd="2" destOrd="0" parTransId="{1F23F112-4612-4B28-8A16-8F18F5597AC9}" sibTransId="{B809767B-3315-4DAC-AD74-4FF4D7C05F11}"/>
    <dgm:cxn modelId="{F5898869-6FA1-4059-90E2-8A1E8F9D08AB}" type="presOf" srcId="{F82FB4C4-FFDA-467B-9DA0-34602AAF3677}" destId="{68796E36-53DF-4C78-88C5-87FA6A301520}" srcOrd="0" destOrd="8" presId="urn:microsoft.com/office/officeart/2005/8/layout/vList2"/>
    <dgm:cxn modelId="{AA86916B-B40E-4F1D-B74E-1312763459E2}" srcId="{5D75D232-B606-48B8-BD59-7A9BD267156C}" destId="{7EE7C69F-F608-4C62-9AF5-E7E73A4A31AD}" srcOrd="0" destOrd="0" parTransId="{CD6932D7-2A6E-45F8-92B7-81115633553A}" sibTransId="{AEB3198C-E838-40BC-B14E-9A8F203C4800}"/>
    <dgm:cxn modelId="{4197906F-EDF1-4B35-BB77-0AC275250715}" type="presOf" srcId="{58B003BF-FB9C-4225-B37F-1D5756D97601}" destId="{5D381B25-019C-43C7-8875-61EBE9C9DC03}" srcOrd="0" destOrd="0" presId="urn:microsoft.com/office/officeart/2005/8/layout/vList2"/>
    <dgm:cxn modelId="{32BCB078-2254-4AD4-9B2A-69677DDEAA78}" type="presOf" srcId="{17E83F8D-B739-478C-8607-78CFF69951EE}" destId="{68796E36-53DF-4C78-88C5-87FA6A301520}" srcOrd="0" destOrd="11" presId="urn:microsoft.com/office/officeart/2005/8/layout/vList2"/>
    <dgm:cxn modelId="{8ABCDB7C-815A-4B02-87E2-11E87BAD3FA3}" type="presOf" srcId="{6B7B7C7C-9511-4793-9776-02DD33FB7C0E}" destId="{68796E36-53DF-4C78-88C5-87FA6A301520}" srcOrd="0" destOrd="7" presId="urn:microsoft.com/office/officeart/2005/8/layout/vList2"/>
    <dgm:cxn modelId="{D4EEFB7C-4DE3-4B2D-AD78-2C1DD8B8FDCC}" srcId="{6B7B7C7C-9511-4793-9776-02DD33FB7C0E}" destId="{B1F12EAF-5CBF-43C1-B7A3-80564781765C}" srcOrd="1" destOrd="0" parTransId="{B5FD0354-DC50-42DD-843A-A0DD136BA994}" sibTransId="{0A7417FD-F8D3-4444-AE0A-12F2D9352F68}"/>
    <dgm:cxn modelId="{40761D84-7CE0-4C7D-A2E2-4F8D4F166D4A}" srcId="{22BC5A8C-C4C2-44C3-BEFE-5A0517AEA566}" destId="{5FBF7D09-2198-4D32-B45C-54B0794E9554}" srcOrd="0" destOrd="0" parTransId="{170C1C2A-123C-4732-A57E-E1289EE032F5}" sibTransId="{0356FB87-D3E0-423D-8AA2-CFDA5DFB856D}"/>
    <dgm:cxn modelId="{8DEEC487-9B43-497D-BDEB-249C267FE618}" srcId="{C2ECDDE6-ECE9-4E8F-8E1A-93DF72BBCF3C}" destId="{ABD604B9-3BE3-4CE2-960F-254E8E4C4F23}" srcOrd="1" destOrd="0" parTransId="{1EF70253-E21D-414A-89E8-E76EFEA7D008}" sibTransId="{B548036F-A92D-4656-9F59-678F417ABB19}"/>
    <dgm:cxn modelId="{BCDE0790-DAE8-4C4B-940C-290F74E996DA}" type="presOf" srcId="{7EE7C69F-F608-4C62-9AF5-E7E73A4A31AD}" destId="{68796E36-53DF-4C78-88C5-87FA6A301520}" srcOrd="0" destOrd="2" presId="urn:microsoft.com/office/officeart/2005/8/layout/vList2"/>
    <dgm:cxn modelId="{50A92591-A7F2-42C7-959C-A12081479377}" type="presOf" srcId="{5D75D232-B606-48B8-BD59-7A9BD267156C}" destId="{68796E36-53DF-4C78-88C5-87FA6A301520}" srcOrd="0" destOrd="1" presId="urn:microsoft.com/office/officeart/2005/8/layout/vList2"/>
    <dgm:cxn modelId="{57972192-3C38-4B85-B8FE-C5DDB3621FB7}" type="presOf" srcId="{176608DA-FC36-4500-8D54-7CC1656260F7}" destId="{68796E36-53DF-4C78-88C5-87FA6A301520}" srcOrd="0" destOrd="6" presId="urn:microsoft.com/office/officeart/2005/8/layout/vList2"/>
    <dgm:cxn modelId="{1FBB3598-4996-43DD-9E5B-975886A7069B}" type="presOf" srcId="{804CACCB-29E0-45AD-BAAC-229AAB738EAA}" destId="{68796E36-53DF-4C78-88C5-87FA6A301520}" srcOrd="0" destOrd="4" presId="urn:microsoft.com/office/officeart/2005/8/layout/vList2"/>
    <dgm:cxn modelId="{9CA0E598-190C-44DB-B45B-38EDC77413F7}" type="presOf" srcId="{C2ECDDE6-ECE9-4E8F-8E1A-93DF72BBCF3C}" destId="{68796E36-53DF-4C78-88C5-87FA6A301520}" srcOrd="0" destOrd="3" presId="urn:microsoft.com/office/officeart/2005/8/layout/vList2"/>
    <dgm:cxn modelId="{0AC78D8A-4D74-48D3-8EAE-F36F80E7210D}" srcId="{22BC5A8C-C4C2-44C3-BEFE-5A0517AEA566}" destId="{32103E9B-0234-43D0-8E41-9922984E04B4}" srcOrd="4" destOrd="0" parTransId="{D4EEFBFA-D81D-4733-9368-54F617E43CCC}" sibTransId="{DC3B8F2B-13AD-4CCC-AEA2-22BD8989AF3D}"/>
    <dgm:cxn modelId="{EF2AD99B-AE09-449D-8C61-A7D37568D9F9}" type="presOf" srcId="{D5B8E435-6525-4DAB-8918-594DD2848F3B}" destId="{68796E36-53DF-4C78-88C5-87FA6A301520}" srcOrd="0" destOrd="13" presId="urn:microsoft.com/office/officeart/2005/8/layout/vList2"/>
    <dgm:cxn modelId="{FFF2DBA7-F372-4B16-A68F-4E24E34497D6}" type="presOf" srcId="{B1F12EAF-5CBF-43C1-B7A3-80564781765C}" destId="{68796E36-53DF-4C78-88C5-87FA6A301520}" srcOrd="0" destOrd="9" presId="urn:microsoft.com/office/officeart/2005/8/layout/vList2"/>
    <dgm:cxn modelId="{729D77B0-BC38-443A-9FC5-37164397AB92}" srcId="{32103E9B-0234-43D0-8E41-9922984E04B4}" destId="{17E83F8D-B739-478C-8607-78CFF69951EE}" srcOrd="0" destOrd="0" parTransId="{A0FDA8CB-435A-4849-920E-DC0D5E2A0EA7}" sibTransId="{DBCA8AA0-4BB1-4CD8-AAB4-A331872E0954}"/>
    <dgm:cxn modelId="{125253C7-CC7D-4377-A14F-C4E33C6C572C}" srcId="{22BC5A8C-C4C2-44C3-BEFE-5A0517AEA566}" destId="{D5B8E435-6525-4DAB-8918-594DD2848F3B}" srcOrd="5" destOrd="0" parTransId="{69264B00-7096-4911-977F-23E269DF4E72}" sibTransId="{31363CC2-2537-4AD8-9F62-49AFE3425DBE}"/>
    <dgm:cxn modelId="{A400CCE8-41FC-4AAC-AA6A-DBFEAC2BB9BD}" type="presOf" srcId="{32103E9B-0234-43D0-8E41-9922984E04B4}" destId="{68796E36-53DF-4C78-88C5-87FA6A301520}" srcOrd="0" destOrd="10" presId="urn:microsoft.com/office/officeart/2005/8/layout/vList2"/>
    <dgm:cxn modelId="{363C8EEB-14E7-4189-A8F5-399055F420BD}" srcId="{58B003BF-FB9C-4225-B37F-1D5756D97601}" destId="{22BC5A8C-C4C2-44C3-BEFE-5A0517AEA566}" srcOrd="0" destOrd="0" parTransId="{D132FCAB-6B88-4A28-8867-5DB0566A9EC6}" sibTransId="{7BCF4090-FF0A-4E55-BC7D-E98C97E1DAE1}"/>
    <dgm:cxn modelId="{F60CC4D2-B8E0-4FD5-AEB0-E788BD1A30E8}" type="presOf" srcId="{63882F0E-DFF3-4450-99CF-03A3B3EC28A7}" destId="{68796E36-53DF-4C78-88C5-87FA6A301520}" srcOrd="0" destOrd="12" presId="urn:microsoft.com/office/officeart/2005/8/layout/vList2"/>
    <dgm:cxn modelId="{FFCDC9FA-92A3-4AC4-AEA5-F0D344E18A4C}" srcId="{32103E9B-0234-43D0-8E41-9922984E04B4}" destId="{63882F0E-DFF3-4450-99CF-03A3B3EC28A7}" srcOrd="1" destOrd="0" parTransId="{EEA0B803-690B-453A-91BA-CC258CD2A4C9}" sibTransId="{0B004DB6-AB46-425F-AD70-C0A1DAA7D58E}"/>
    <dgm:cxn modelId="{8AE860DD-335A-4765-84CC-D582CC30BB58}" srcId="{C2ECDDE6-ECE9-4E8F-8E1A-93DF72BBCF3C}" destId="{804CACCB-29E0-45AD-BAAC-229AAB738EAA}" srcOrd="0" destOrd="0" parTransId="{B703CDA9-F5BF-4987-97BA-904560738B3F}" sibTransId="{541C323A-F036-42B4-B576-6C49DF0A8228}"/>
    <dgm:cxn modelId="{C7C3C310-605E-417E-8477-AFAC7BBD3F22}" type="presParOf" srcId="{5D381B25-019C-43C7-8875-61EBE9C9DC03}" destId="{DF46B753-0090-4AC9-AD60-C1F1BF36200F}" srcOrd="0" destOrd="0" presId="urn:microsoft.com/office/officeart/2005/8/layout/vList2"/>
    <dgm:cxn modelId="{9282CE11-496A-43E2-9998-97E7B4D6C1CB}" type="presParOf" srcId="{5D381B25-019C-43C7-8875-61EBE9C9DC03}" destId="{68796E36-53DF-4C78-88C5-87FA6A301520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46B753-0090-4AC9-AD60-C1F1BF36200F}">
      <dsp:nvSpPr>
        <dsp:cNvPr id="0" name=""/>
        <dsp:cNvSpPr/>
      </dsp:nvSpPr>
      <dsp:spPr>
        <a:xfrm>
          <a:off x="0" y="225120"/>
          <a:ext cx="6154460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 dirty="0"/>
            <a:t>Get on the I work for NSW website for all the information! </a:t>
          </a:r>
          <a:endParaRPr lang="en-US" sz="1900" kern="1200" dirty="0"/>
        </a:p>
      </dsp:txBody>
      <dsp:txXfrm>
        <a:off x="22246" y="247366"/>
        <a:ext cx="6109968" cy="411223"/>
      </dsp:txXfrm>
    </dsp:sp>
    <dsp:sp modelId="{68796E36-53DF-4C78-88C5-87FA6A301520}">
      <dsp:nvSpPr>
        <dsp:cNvPr id="0" name=""/>
        <dsp:cNvSpPr/>
      </dsp:nvSpPr>
      <dsp:spPr>
        <a:xfrm>
          <a:off x="0" y="680835"/>
          <a:ext cx="6154460" cy="3618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404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1500" kern="1200" dirty="0"/>
            <a:t>Research services </a:t>
          </a:r>
          <a:endParaRPr lang="en-US" sz="1500" kern="1200" dirty="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Farm management and research support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1500" kern="1200" dirty="0"/>
            <a:t>Research officer</a:t>
          </a:r>
          <a:endParaRPr lang="en-US" sz="1500" kern="1200" dirty="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1500" kern="1200"/>
            <a:t>Social science</a:t>
          </a:r>
          <a:endParaRPr lang="en-US" sz="1500" kern="120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1500" kern="1200"/>
            <a:t>Soil and plant science </a:t>
          </a:r>
          <a:endParaRPr lang="en-US" sz="1500" kern="120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1500" kern="1200"/>
            <a:t>Entomology 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1500" kern="1200" dirty="0"/>
            <a:t>Professional officer</a:t>
          </a:r>
          <a:endParaRPr lang="en-US" sz="1500" kern="1200" dirty="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1500" kern="1200"/>
            <a:t>Extension and research </a:t>
          </a:r>
          <a:endParaRPr lang="en-US" sz="1500" kern="120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1500" kern="1200"/>
            <a:t>Industry development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1500" kern="1200"/>
            <a:t>Technical officer</a:t>
          </a:r>
          <a:endParaRPr lang="en-US" sz="1500" kern="120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1500" kern="1200"/>
            <a:t>Applied Science</a:t>
          </a:r>
          <a:endParaRPr lang="en-US" sz="1500" kern="120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1500" kern="1200" dirty="0"/>
            <a:t>Hands-on science 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Executive opportunities and leadership development </a:t>
          </a:r>
        </a:p>
      </dsp:txBody>
      <dsp:txXfrm>
        <a:off x="0" y="680835"/>
        <a:ext cx="6154460" cy="3618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CCA7D-111D-4D54-8FE6-C0ED48FA7E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1C64AE-D0AE-435E-AC9A-3D361BAE0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2D52C-B763-4EE3-A0CD-3A3D37D2C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5DDD-C86E-425B-A42D-6A58EDF94F5F}" type="datetimeFigureOut">
              <a:rPr lang="en-AU" smtClean="0"/>
              <a:t>30/03/2023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7306E-5DA6-4F0D-9064-E88C70510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B8515-605C-4313-9D50-5E17B5BEB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055B-97D5-4F4B-8494-E02B0882551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746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D3171-5EC8-467E-83A1-CE244B183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AB6C0-0779-4DF2-B112-75C84E24B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166AF-EAB2-4353-8105-DF36E9235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5DDD-C86E-425B-A42D-6A58EDF94F5F}" type="datetimeFigureOut">
              <a:rPr lang="en-AU" smtClean="0"/>
              <a:t>30/03/2023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DAD65-1334-47B7-A176-2D5F5A7AB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C76F2-C936-4A3F-9621-59ED8C978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055B-97D5-4F4B-8494-E02B0882551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4889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E84478-1A32-4C81-AABC-1066029EC2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FBAF6D-F44E-4F9E-B26D-19B18B2C5C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40BCF-25E5-46F6-B1FD-275F0048D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5DDD-C86E-425B-A42D-6A58EDF94F5F}" type="datetimeFigureOut">
              <a:rPr lang="en-AU" smtClean="0"/>
              <a:t>30/03/2023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0A9B3-905F-4AEB-BC63-194475DB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73D2E-02A7-49A5-8886-98E81FA07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055B-97D5-4F4B-8494-E02B0882551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6947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E2AF4-C521-4A0C-A8E5-68D23D424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EF9CC-F9DB-49D0-BE17-87F593996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1D914-925F-40AF-A94F-94DE8FAD6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5DDD-C86E-425B-A42D-6A58EDF94F5F}" type="datetimeFigureOut">
              <a:rPr lang="en-AU" smtClean="0"/>
              <a:t>30/03/2023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22EFC-B59D-4590-8B14-F7F4277B2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8507B-B3C9-4EFA-A4CC-0DB984390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055B-97D5-4F4B-8494-E02B0882551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8336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C6FA1-39F9-4ED5-B35A-5C755CB08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A25355-0BB0-4E9C-A225-BD84FDF26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CF623-9E53-41B3-916D-9C92F3D35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5DDD-C86E-425B-A42D-6A58EDF94F5F}" type="datetimeFigureOut">
              <a:rPr lang="en-AU" smtClean="0"/>
              <a:t>30/03/2023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2C80B-83CD-4984-BF2E-1F99BA9E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0DE01-5508-4289-B4C2-ABB59535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055B-97D5-4F4B-8494-E02B0882551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5956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FAB87-D2A5-4AC9-95FB-D9A9D12D1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CDA10-E75B-43F7-BF34-78B8FA5712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345044-D9F3-4633-ADDD-B049855DB6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D3FCB4-FDE2-4F44-B349-8A315128E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5DDD-C86E-425B-A42D-6A58EDF94F5F}" type="datetimeFigureOut">
              <a:rPr lang="en-AU" smtClean="0"/>
              <a:t>30/03/2023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403FB-9825-46C2-93A5-DF65B5D68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94FD8A-7CB5-40C9-8CCA-9B9599C99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055B-97D5-4F4B-8494-E02B0882551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4806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D01E1-0120-4454-9E02-6F3EB55C2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FEC6F-7B61-4963-80EC-9FD03D524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49775-3FB3-4D49-8EE0-763D6B3B2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A6C1FC-9713-4CFC-B637-B9CD15884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746872-D585-425E-8373-C7CAC9A964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C2FBF-FBD8-4699-A389-0D68A9857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5DDD-C86E-425B-A42D-6A58EDF94F5F}" type="datetimeFigureOut">
              <a:rPr lang="en-AU" smtClean="0"/>
              <a:t>30/03/2023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4FC92-E357-422E-B023-BCC31035D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24D698-0B7E-45CF-AC9E-80C6D3B98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055B-97D5-4F4B-8494-E02B0882551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3784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30329-B7E2-4BC6-922B-9B5961467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CF2C2F-3FFA-4612-A3F8-27D2578F6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5DDD-C86E-425B-A42D-6A58EDF94F5F}" type="datetimeFigureOut">
              <a:rPr lang="en-AU" smtClean="0"/>
              <a:t>30/03/2023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966716-63EE-42E2-893D-F0CBD3F31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93518D-5B82-4314-814D-A5DE2CA2E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055B-97D5-4F4B-8494-E02B0882551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3634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917554-DBC9-4945-A140-CBF8C89AD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5DDD-C86E-425B-A42D-6A58EDF94F5F}" type="datetimeFigureOut">
              <a:rPr lang="en-AU" smtClean="0"/>
              <a:t>30/03/2023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196D06-C479-41DA-9399-65C497264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CEE16-BE7C-43DE-A2B9-1C0BB75FC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055B-97D5-4F4B-8494-E02B0882551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1530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C5E6D-6E34-4352-9942-76846D51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1F33A-FFFE-437E-9D3F-FBE133CDE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2708C-E776-4EE0-97B6-C85BB2285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DB5345-11FD-4B7B-8585-B2E4E8E5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5DDD-C86E-425B-A42D-6A58EDF94F5F}" type="datetimeFigureOut">
              <a:rPr lang="en-AU" smtClean="0"/>
              <a:t>30/03/2023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6AD327-0DF0-4A98-AD92-300D7D8B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001E43-4F86-4DA5-9FCB-DE90AA878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055B-97D5-4F4B-8494-E02B0882551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6012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9AA13-BAD5-4259-A990-104FE8141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63A3F6-9F2D-4D84-8BB1-4D334F75A8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68AB78-0F5D-4418-84E6-8E95FD2186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D4CD4-71D0-4019-B00D-81AD8ABD4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5DDD-C86E-425B-A42D-6A58EDF94F5F}" type="datetimeFigureOut">
              <a:rPr lang="en-AU" smtClean="0"/>
              <a:t>30/03/2023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FF6927-8021-4DFC-ACF7-C6A60E84C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6C64B8-AD14-49E9-A818-AECB97413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055B-97D5-4F4B-8494-E02B0882551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967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76CAC0-FFA4-41AB-BBA0-1B43C87E9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8A4A-4068-4121-8BED-5C7613DA6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608F4-5259-4AAD-BCCB-5B85896C2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D5DDD-C86E-425B-A42D-6A58EDF94F5F}" type="datetimeFigureOut">
              <a:rPr lang="en-AU" smtClean="0"/>
              <a:t>30/03/2023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1CB8D-1B6A-43DF-8341-E12FCB327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BCA8F-3D48-494E-A249-FEAD11BB3B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9055B-97D5-4F4B-8494-E02B0882551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242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4D51AE-9CAE-49AA-886D-15FF5EF489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5424" y="1118688"/>
            <a:ext cx="5760846" cy="2310312"/>
          </a:xfrm>
        </p:spPr>
        <p:txBody>
          <a:bodyPr>
            <a:normAutofit/>
          </a:bodyPr>
          <a:lstStyle/>
          <a:p>
            <a:r>
              <a:rPr lang="en-AU" sz="5200" dirty="0">
                <a:solidFill>
                  <a:schemeClr val="tx2"/>
                </a:solidFill>
              </a:rPr>
              <a:t>Key Messages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7F9144-D68B-41F5-9C02-54B5CD21A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5424" y="3604988"/>
            <a:ext cx="5760846" cy="148384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500" b="1" dirty="0">
                <a:solidFill>
                  <a:schemeClr val="tx2"/>
                </a:solidFill>
              </a:rPr>
              <a:t>Don’t listen to the parents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500" b="1" dirty="0">
                <a:solidFill>
                  <a:schemeClr val="tx2"/>
                </a:solidFill>
              </a:rPr>
              <a:t>Agriculture is a noble job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500" b="1" dirty="0">
                <a:solidFill>
                  <a:schemeClr val="tx2"/>
                </a:solidFill>
              </a:rPr>
              <a:t>It can pay well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500" b="1" dirty="0">
                <a:solidFill>
                  <a:schemeClr val="tx2"/>
                </a:solidFill>
              </a:rPr>
              <a:t>NSW DPI is a great place to have a go</a:t>
            </a:r>
          </a:p>
        </p:txBody>
      </p:sp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2ABCC33A-5C59-47E3-98CB-6C10BDB0E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571" y="6042581"/>
            <a:ext cx="2538419" cy="69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49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4D51AE-9CAE-49AA-886D-15FF5EF489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277" y="565337"/>
            <a:ext cx="6637312" cy="808912"/>
          </a:xfrm>
        </p:spPr>
        <p:txBody>
          <a:bodyPr anchor="b">
            <a:normAutofit fontScale="90000"/>
          </a:bodyPr>
          <a:lstStyle/>
          <a:p>
            <a:r>
              <a:rPr lang="en-AU" sz="5200" b="1" dirty="0">
                <a:solidFill>
                  <a:schemeClr val="tx2"/>
                </a:solidFill>
              </a:rPr>
              <a:t>Career pathways with DPI</a:t>
            </a:r>
            <a:endParaRPr lang="en-AU" sz="5200" dirty="0">
              <a:solidFill>
                <a:schemeClr val="tx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7F9144-D68B-41F5-9C02-54B5CD21A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09841" y="4509981"/>
            <a:ext cx="5153880" cy="682079"/>
          </a:xfrm>
        </p:spPr>
        <p:txBody>
          <a:bodyPr>
            <a:normAutofit/>
          </a:bodyPr>
          <a:lstStyle/>
          <a:p>
            <a:r>
              <a:rPr lang="en-AU" b="1" dirty="0">
                <a:solidFill>
                  <a:schemeClr val="tx2"/>
                </a:solidFill>
              </a:rPr>
              <a:t>I work for NSW App QR code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8" name="Picture 27" descr="Qr code&#10;&#10;Description automatically generated">
            <a:extLst>
              <a:ext uri="{FF2B5EF4-FFF2-40B4-BE49-F238E27FC236}">
                <a16:creationId xmlns:a16="http://schemas.microsoft.com/office/drawing/2014/main" id="{341F1930-2842-45D6-964B-D3278018A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46" y="2294647"/>
            <a:ext cx="1983498" cy="1856757"/>
          </a:xfrm>
          <a:prstGeom prst="rect">
            <a:avLst/>
          </a:prstGeom>
        </p:spPr>
      </p:pic>
      <p:graphicFrame>
        <p:nvGraphicFramePr>
          <p:cNvPr id="36" name="TextBox 33">
            <a:extLst>
              <a:ext uri="{FF2B5EF4-FFF2-40B4-BE49-F238E27FC236}">
                <a16:creationId xmlns:a16="http://schemas.microsoft.com/office/drawing/2014/main" id="{837AF0A3-A5E0-AAFF-2818-FC68C3DBCD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8642067"/>
              </p:ext>
            </p:extLst>
          </p:nvPr>
        </p:nvGraphicFramePr>
        <p:xfrm>
          <a:off x="1198709" y="1374249"/>
          <a:ext cx="6154460" cy="4524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83875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EBFA723-5A7B-472D-ABD7-1526B8D3A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33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6B27065-399A-4CF7-BF70-CF79B9848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3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F22986C-DDF7-4109-9D6A-006800D6B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6" y="52996"/>
            <a:ext cx="6093363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C025298-F835-4B83-A3A3-6555157E0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7106C81-A3F0-4DA0-9368-6BBCDB9648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B3B35E8-1AF4-4D76-93A5-B0B088408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B7F9144-D68B-41F5-9C02-54B5CD21A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0418" y="2664603"/>
            <a:ext cx="3658053" cy="955111"/>
          </a:xfrm>
        </p:spPr>
        <p:txBody>
          <a:bodyPr anchor="b">
            <a:normAutofit/>
          </a:bodyPr>
          <a:lstStyle/>
          <a:p>
            <a:pPr algn="l"/>
            <a:r>
              <a:rPr lang="en-AU" sz="4000" b="1" dirty="0">
                <a:solidFill>
                  <a:schemeClr val="tx2"/>
                </a:solidFill>
              </a:rPr>
              <a:t>Questions?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90723B-CA21-4B5F-853C-3BFACBCCD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341" y="1751766"/>
            <a:ext cx="5029200" cy="3346704"/>
          </a:xfrm>
          <a:prstGeom prst="rect">
            <a:avLst/>
          </a:prstGeom>
          <a:ln w="9525">
            <a:noFill/>
          </a:ln>
        </p:spPr>
      </p:pic>
      <p:pic>
        <p:nvPicPr>
          <p:cNvPr id="34" name="Picture 33" descr="Qr code&#10;&#10;Description automatically generated">
            <a:extLst>
              <a:ext uri="{FF2B5EF4-FFF2-40B4-BE49-F238E27FC236}">
                <a16:creationId xmlns:a16="http://schemas.microsoft.com/office/drawing/2014/main" id="{6AB68EBC-2C4B-42E8-94AA-85A862043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00" y="4309138"/>
            <a:ext cx="1983498" cy="1856757"/>
          </a:xfrm>
          <a:prstGeom prst="rect">
            <a:avLst/>
          </a:prstGeom>
        </p:spPr>
      </p:pic>
      <p:sp>
        <p:nvSpPr>
          <p:cNvPr id="35" name="Subtitle 2">
            <a:extLst>
              <a:ext uri="{FF2B5EF4-FFF2-40B4-BE49-F238E27FC236}">
                <a16:creationId xmlns:a16="http://schemas.microsoft.com/office/drawing/2014/main" id="{2384EB8C-7D90-48AC-B87E-86F7B1DA63C9}"/>
              </a:ext>
            </a:extLst>
          </p:cNvPr>
          <p:cNvSpPr txBox="1">
            <a:spLocks/>
          </p:cNvSpPr>
          <p:nvPr/>
        </p:nvSpPr>
        <p:spPr>
          <a:xfrm>
            <a:off x="-466222" y="6231320"/>
            <a:ext cx="5153880" cy="682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b="1" dirty="0">
                <a:solidFill>
                  <a:schemeClr val="tx2"/>
                </a:solidFill>
              </a:rPr>
              <a:t>I work for NSW App QR code</a:t>
            </a:r>
          </a:p>
        </p:txBody>
      </p:sp>
    </p:spTree>
    <p:extLst>
      <p:ext uri="{BB962C8B-B14F-4D97-AF65-F5344CB8AC3E}">
        <p14:creationId xmlns:p14="http://schemas.microsoft.com/office/powerpoint/2010/main" val="3073257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DAE923D6-817B-455E-907E-78547B340286}"/>
              </a:ext>
            </a:extLst>
          </p:cNvPr>
          <p:cNvSpPr txBox="1">
            <a:spLocks/>
          </p:cNvSpPr>
          <p:nvPr/>
        </p:nvSpPr>
        <p:spPr>
          <a:xfrm>
            <a:off x="2745817" y="-1324007"/>
            <a:ext cx="6942484" cy="45371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Sub Tropical Horticulture Industry Development Office </a:t>
            </a:r>
          </a:p>
        </p:txBody>
      </p:sp>
      <p:pic>
        <p:nvPicPr>
          <p:cNvPr id="36" name="Picture 35" descr="Logo, company name&#10;&#10;Description automatically generated">
            <a:extLst>
              <a:ext uri="{FF2B5EF4-FFF2-40B4-BE49-F238E27FC236}">
                <a16:creationId xmlns:a16="http://schemas.microsoft.com/office/drawing/2014/main" id="{F3DFD1C7-6603-4B0F-AECE-02EBF7C2A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516" y="5429390"/>
            <a:ext cx="1442011" cy="1146575"/>
          </a:xfrm>
          <a:prstGeom prst="rect">
            <a:avLst/>
          </a:prstGeom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CDBE9E8F-6E4D-462D-8692-C57F90048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727" y="5429389"/>
            <a:ext cx="891013" cy="11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A picture containing icon&#10;&#10;Description automatically generated">
            <a:extLst>
              <a:ext uri="{FF2B5EF4-FFF2-40B4-BE49-F238E27FC236}">
                <a16:creationId xmlns:a16="http://schemas.microsoft.com/office/drawing/2014/main" id="{8E94725C-4D1E-469A-8C6A-FBED02292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900" y="5483783"/>
            <a:ext cx="3135708" cy="114657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AA31306-A1C8-405A-A9AA-5227A3444A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90" y="5483783"/>
            <a:ext cx="4099591" cy="110428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21D949F-0B27-4048-AC9E-E83740D2340B}"/>
              </a:ext>
            </a:extLst>
          </p:cNvPr>
          <p:cNvSpPr txBox="1"/>
          <p:nvPr/>
        </p:nvSpPr>
        <p:spPr>
          <a:xfrm>
            <a:off x="5223965" y="3794489"/>
            <a:ext cx="3633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0.8 years with DPI </a:t>
            </a:r>
          </a:p>
        </p:txBody>
      </p:sp>
    </p:spTree>
    <p:extLst>
      <p:ext uri="{BB962C8B-B14F-4D97-AF65-F5344CB8AC3E}">
        <p14:creationId xmlns:p14="http://schemas.microsoft.com/office/powerpoint/2010/main" val="1923762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4D51AE-9CAE-49AA-886D-15FF5EF489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6573" y="841545"/>
            <a:ext cx="8145938" cy="3260849"/>
          </a:xfrm>
        </p:spPr>
        <p:txBody>
          <a:bodyPr anchor="b">
            <a:normAutofit/>
          </a:bodyPr>
          <a:lstStyle/>
          <a:p>
            <a:r>
              <a:rPr lang="en-AU" sz="5200" dirty="0">
                <a:solidFill>
                  <a:schemeClr val="tx2"/>
                </a:solidFill>
              </a:rPr>
              <a:t>How did I get here?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Subtitle 2">
            <a:extLst>
              <a:ext uri="{FF2B5EF4-FFF2-40B4-BE49-F238E27FC236}">
                <a16:creationId xmlns:a16="http://schemas.microsoft.com/office/drawing/2014/main" id="{B5C83AD3-EE16-4BA2-9D54-C10393AF4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2814" y="4487013"/>
            <a:ext cx="5760846" cy="52645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500" b="1" dirty="0">
                <a:solidFill>
                  <a:schemeClr val="tx2"/>
                </a:solidFill>
              </a:rPr>
              <a:t>Don’t listen to the parents and </a:t>
            </a:r>
            <a:r>
              <a:rPr lang="en-AU" sz="1500" b="1" dirty="0" err="1">
                <a:solidFill>
                  <a:schemeClr val="tx2"/>
                </a:solidFill>
              </a:rPr>
              <a:t>identifing</a:t>
            </a:r>
            <a:r>
              <a:rPr lang="en-AU" sz="1500" b="1" dirty="0">
                <a:solidFill>
                  <a:schemeClr val="tx2"/>
                </a:solidFill>
              </a:rPr>
              <a:t> what motivates me</a:t>
            </a:r>
          </a:p>
        </p:txBody>
      </p:sp>
    </p:spTree>
    <p:extLst>
      <p:ext uri="{BB962C8B-B14F-4D97-AF65-F5344CB8AC3E}">
        <p14:creationId xmlns:p14="http://schemas.microsoft.com/office/powerpoint/2010/main" val="3017428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3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Text&#10;&#10;Description automatically generated with low confidence">
            <a:extLst>
              <a:ext uri="{FF2B5EF4-FFF2-40B4-BE49-F238E27FC236}">
                <a16:creationId xmlns:a16="http://schemas.microsoft.com/office/drawing/2014/main" id="{DF147981-C431-4FF6-BCCB-502CF6BFE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0"/>
          <a:stretch/>
        </p:blipFill>
        <p:spPr>
          <a:xfrm>
            <a:off x="622549" y="998943"/>
            <a:ext cx="3122143" cy="1764700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person, sky, outdoor, people&#10;&#10;Description automatically generated">
            <a:extLst>
              <a:ext uri="{FF2B5EF4-FFF2-40B4-BE49-F238E27FC236}">
                <a16:creationId xmlns:a16="http://schemas.microsoft.com/office/drawing/2014/main" id="{640551C0-B9D5-4D28-87C4-13D993D33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3776963"/>
            <a:ext cx="3104943" cy="2414093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basket, container&#10;&#10;Description automatically generated">
            <a:extLst>
              <a:ext uri="{FF2B5EF4-FFF2-40B4-BE49-F238E27FC236}">
                <a16:creationId xmlns:a16="http://schemas.microsoft.com/office/drawing/2014/main" id="{AA1B6507-289D-4969-B4A6-5C1DECECF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5723" y="650497"/>
            <a:ext cx="2924809" cy="5571066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CDCA9302-E36B-4E8E-9206-CE97C6FA9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518" y="1890901"/>
            <a:ext cx="3252903" cy="30902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F6BA698-1041-4039-A999-F48DA46E607F}"/>
              </a:ext>
            </a:extLst>
          </p:cNvPr>
          <p:cNvSpPr/>
          <p:nvPr/>
        </p:nvSpPr>
        <p:spPr>
          <a:xfrm>
            <a:off x="622549" y="2248667"/>
            <a:ext cx="401683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Dookie campus</a:t>
            </a:r>
          </a:p>
        </p:txBody>
      </p:sp>
    </p:spTree>
    <p:extLst>
      <p:ext uri="{BB962C8B-B14F-4D97-AF65-F5344CB8AC3E}">
        <p14:creationId xmlns:p14="http://schemas.microsoft.com/office/powerpoint/2010/main" val="445896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E68B0A4-A851-425E-8183-89494CA0D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5" r="-6" b="4703"/>
          <a:stretch/>
        </p:blipFill>
        <p:spPr bwMode="auto">
          <a:xfrm>
            <a:off x="7967351" y="-1"/>
            <a:ext cx="4224651" cy="3346705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A picture containing outdoor, sky, grass, car&#10;&#10;Description automatically generated">
            <a:extLst>
              <a:ext uri="{FF2B5EF4-FFF2-40B4-BE49-F238E27FC236}">
                <a16:creationId xmlns:a16="http://schemas.microsoft.com/office/drawing/2014/main" id="{AF85ECB3-139A-402A-8652-AC54A7B87F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680" r="-2" b="2356"/>
          <a:stretch/>
        </p:blipFill>
        <p:spPr>
          <a:xfrm>
            <a:off x="4493435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8" name="Picture 2" descr="A picture containing grass, sky, outdoor, traveling&#10;&#10;Description automatically generated">
            <a:extLst>
              <a:ext uri="{FF2B5EF4-FFF2-40B4-BE49-F238E27FC236}">
                <a16:creationId xmlns:a16="http://schemas.microsoft.com/office/drawing/2014/main" id="{DECC5D57-1722-49AC-B903-41A9EC05A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1" r="-3" b="-3"/>
          <a:stretch/>
        </p:blipFill>
        <p:spPr bwMode="auto"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A close-up of some plants&#10;&#10;Description automatically generated with low confidence">
            <a:extLst>
              <a:ext uri="{FF2B5EF4-FFF2-40B4-BE49-F238E27FC236}">
                <a16:creationId xmlns:a16="http://schemas.microsoft.com/office/drawing/2014/main" id="{8212F8E5-4A16-4E24-8A0A-9E9C36983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3" r="2" b="19634"/>
          <a:stretch/>
        </p:blipFill>
        <p:spPr bwMode="auto">
          <a:xfrm>
            <a:off x="6350090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A picture containing outdoor, ground, parked, transport&#10;&#10;Description automatically generated">
            <a:extLst>
              <a:ext uri="{FF2B5EF4-FFF2-40B4-BE49-F238E27FC236}">
                <a16:creationId xmlns:a16="http://schemas.microsoft.com/office/drawing/2014/main" id="{D12F303A-9930-44F5-BFA0-D828C6DEE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2" r="-2" b="35104"/>
          <a:stretch/>
        </p:blipFill>
        <p:spPr bwMode="auto">
          <a:xfrm>
            <a:off x="-1" y="3511295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A close - up of a logo&#10;&#10;Description automatically generated with medium confidence">
            <a:extLst>
              <a:ext uri="{FF2B5EF4-FFF2-40B4-BE49-F238E27FC236}">
                <a16:creationId xmlns:a16="http://schemas.microsoft.com/office/drawing/2014/main" id="{B06ED5D4-0C60-44CB-8136-B07BB5E83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5" y="3429000"/>
            <a:ext cx="2383651" cy="108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76F9128-D58E-49ED-956C-4910C1B3A5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214" y="4229636"/>
            <a:ext cx="2938875" cy="12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72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4D51AE-9CAE-49AA-886D-15FF5EF489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6573" y="841545"/>
            <a:ext cx="8145938" cy="3260849"/>
          </a:xfrm>
        </p:spPr>
        <p:txBody>
          <a:bodyPr anchor="b">
            <a:normAutofit/>
          </a:bodyPr>
          <a:lstStyle/>
          <a:p>
            <a:r>
              <a:rPr lang="en-AU" sz="5200" dirty="0">
                <a:solidFill>
                  <a:schemeClr val="tx2"/>
                </a:solidFill>
              </a:rPr>
              <a:t>Why are these experiences meaningful for my current role?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789BF30-0527-441D-BA52-A094B0F826FD}"/>
              </a:ext>
            </a:extLst>
          </p:cNvPr>
          <p:cNvSpPr txBox="1"/>
          <p:nvPr/>
        </p:nvSpPr>
        <p:spPr>
          <a:xfrm>
            <a:off x="3657600" y="4687238"/>
            <a:ext cx="4611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Building agriculture within yourself – it’s a way of life! It’s all about understanding culture.</a:t>
            </a:r>
          </a:p>
        </p:txBody>
      </p:sp>
    </p:spTree>
    <p:extLst>
      <p:ext uri="{BB962C8B-B14F-4D97-AF65-F5344CB8AC3E}">
        <p14:creationId xmlns:p14="http://schemas.microsoft.com/office/powerpoint/2010/main" val="2418953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4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8" name="Picture 27" descr="A picture containing person, outdoor, grass, person&#10;&#10;Description automatically generated">
            <a:extLst>
              <a:ext uri="{FF2B5EF4-FFF2-40B4-BE49-F238E27FC236}">
                <a16:creationId xmlns:a16="http://schemas.microsoft.com/office/drawing/2014/main" id="{C3E62052-8F74-42A6-93B4-8D624C121C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2" r="19180" b="2"/>
          <a:stretch/>
        </p:blipFill>
        <p:spPr>
          <a:xfrm>
            <a:off x="196731" y="170453"/>
            <a:ext cx="3794884" cy="6517096"/>
          </a:xfrm>
          <a:prstGeom prst="rect">
            <a:avLst/>
          </a:prstGeom>
        </p:spPr>
      </p:pic>
      <p:pic>
        <p:nvPicPr>
          <p:cNvPr id="34" name="Picture 33" descr="A picture containing ground, outdoor, plant, dirt&#10;&#10;Description automatically generated">
            <a:extLst>
              <a:ext uri="{FF2B5EF4-FFF2-40B4-BE49-F238E27FC236}">
                <a16:creationId xmlns:a16="http://schemas.microsoft.com/office/drawing/2014/main" id="{4EC2C31E-89D0-4593-86D9-8116574816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03" r="2" b="30241"/>
          <a:stretch/>
        </p:blipFill>
        <p:spPr>
          <a:xfrm>
            <a:off x="4184141" y="165371"/>
            <a:ext cx="3826711" cy="3176540"/>
          </a:xfrm>
          <a:prstGeom prst="rect">
            <a:avLst/>
          </a:prstGeom>
        </p:spPr>
      </p:pic>
      <p:pic>
        <p:nvPicPr>
          <p:cNvPr id="36" name="Picture 35" descr="A picture containing tree, outdoor, plant, branch&#10;&#10;Description automatically generated">
            <a:extLst>
              <a:ext uri="{FF2B5EF4-FFF2-40B4-BE49-F238E27FC236}">
                <a16:creationId xmlns:a16="http://schemas.microsoft.com/office/drawing/2014/main" id="{636831C8-85A2-4DED-A6E7-5C540085E4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807" b="4"/>
          <a:stretch/>
        </p:blipFill>
        <p:spPr>
          <a:xfrm rot="10800000">
            <a:off x="8193992" y="159910"/>
            <a:ext cx="3826711" cy="3181966"/>
          </a:xfrm>
          <a:prstGeom prst="rect">
            <a:avLst/>
          </a:prstGeom>
        </p:spPr>
      </p:pic>
      <p:pic>
        <p:nvPicPr>
          <p:cNvPr id="35" name="Picture 34" descr="A picture containing outdoor, ground, sky, grass&#10;&#10;Description automatically generated">
            <a:extLst>
              <a:ext uri="{FF2B5EF4-FFF2-40B4-BE49-F238E27FC236}">
                <a16:creationId xmlns:a16="http://schemas.microsoft.com/office/drawing/2014/main" id="{0E754411-8715-4717-ACF8-C19BE36A1F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15" r="-4" b="-4"/>
          <a:stretch/>
        </p:blipFill>
        <p:spPr>
          <a:xfrm>
            <a:off x="4184141" y="3512234"/>
            <a:ext cx="3826711" cy="31753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1BC4DF-63E4-414D-B1C8-12B3FCFA6A4A}"/>
              </a:ext>
            </a:extLst>
          </p:cNvPr>
          <p:cNvSpPr txBox="1"/>
          <p:nvPr/>
        </p:nvSpPr>
        <p:spPr>
          <a:xfrm>
            <a:off x="8270256" y="4148338"/>
            <a:ext cx="37250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Clean Coastal Catchments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Nation Banana Extension and Development Building Flood Resilience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Supporting emerging markets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Developing a scientific writing profile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3729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indoor, counter, several&#10;&#10;Description automatically generated">
            <a:extLst>
              <a:ext uri="{FF2B5EF4-FFF2-40B4-BE49-F238E27FC236}">
                <a16:creationId xmlns:a16="http://schemas.microsoft.com/office/drawing/2014/main" id="{285045B9-189D-4D68-BFEF-8946A8E4D7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73" r="-3" b="9524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8" name="Picture 37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1D5A1F0B-4C07-442F-BB3B-92DEAB4562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075" r="1" b="5582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37" name="Picture 36" descr="A group of people working in a field&#10;&#10;Description automatically generated with medium confidence">
            <a:extLst>
              <a:ext uri="{FF2B5EF4-FFF2-40B4-BE49-F238E27FC236}">
                <a16:creationId xmlns:a16="http://schemas.microsoft.com/office/drawing/2014/main" id="{6A9B4FF2-B9A8-4737-A111-D06E74CC35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49" r="-1" b="34835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35" name="Picture 34" descr="A picture containing sky, grass, outdoor, mountain&#10;&#10;Description automatically generated">
            <a:extLst>
              <a:ext uri="{FF2B5EF4-FFF2-40B4-BE49-F238E27FC236}">
                <a16:creationId xmlns:a16="http://schemas.microsoft.com/office/drawing/2014/main" id="{9CA831FD-23B5-4D38-8A5B-9FE8A1DA5A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740" r="2" b="17387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53" name="Rectangle 42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82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7D5C1C9D-4A9F-48AF-BBE2-4C72EFE72F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2329217"/>
              </p:ext>
            </p:extLst>
          </p:nvPr>
        </p:nvGraphicFramePr>
        <p:xfrm>
          <a:off x="178805" y="1063161"/>
          <a:ext cx="4537790" cy="5469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6" name="Picture 35">
            <a:extLst>
              <a:ext uri="{FF2B5EF4-FFF2-40B4-BE49-F238E27FC236}">
                <a16:creationId xmlns:a16="http://schemas.microsoft.com/office/drawing/2014/main" id="{F1BD7009-EA0F-4EB2-B5E3-149A18FCF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130" y="3524435"/>
            <a:ext cx="5576338" cy="3524434"/>
          </a:xfrm>
          <a:prstGeom prst="rect">
            <a:avLst/>
          </a:prstGeom>
          <a:noFill/>
        </p:spPr>
      </p:pic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99E67B8D-C912-4B68-AA3B-996874745F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2493703"/>
              </p:ext>
            </p:extLst>
          </p:nvPr>
        </p:nvGraphicFramePr>
        <p:xfrm>
          <a:off x="7426132" y="118376"/>
          <a:ext cx="4225212" cy="3215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5E0409C7-1ED5-4645-8EDA-94530F06D0FB}"/>
              </a:ext>
            </a:extLst>
          </p:cNvPr>
          <p:cNvSpPr/>
          <p:nvPr/>
        </p:nvSpPr>
        <p:spPr>
          <a:xfrm>
            <a:off x="202906" y="177371"/>
            <a:ext cx="702062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Why facts don’t change minds</a:t>
            </a:r>
          </a:p>
        </p:txBody>
      </p:sp>
    </p:spTree>
    <p:extLst>
      <p:ext uri="{BB962C8B-B14F-4D97-AF65-F5344CB8AC3E}">
        <p14:creationId xmlns:p14="http://schemas.microsoft.com/office/powerpoint/2010/main" val="388880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182</Words>
  <Application>Microsoft Office PowerPoint</Application>
  <PresentationFormat>Widescreen</PresentationFormat>
  <Paragraphs>39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Key Messages</vt:lpstr>
      <vt:lpstr>PowerPoint Presentation</vt:lpstr>
      <vt:lpstr>How did I get here?</vt:lpstr>
      <vt:lpstr>PowerPoint Presentation</vt:lpstr>
      <vt:lpstr>PowerPoint Presentation</vt:lpstr>
      <vt:lpstr>Why are these experiences meaningful for my current role? </vt:lpstr>
      <vt:lpstr>PowerPoint Presentation</vt:lpstr>
      <vt:lpstr>PowerPoint Presentation</vt:lpstr>
      <vt:lpstr>PowerPoint Presentation</vt:lpstr>
      <vt:lpstr>Career pathways with DPI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Key Messages</dc:title>
  <dc:creator>Steven Norman</dc:creator>
  <cp:lastModifiedBy>Steven Norman</cp:lastModifiedBy>
  <cp:revision>6</cp:revision>
  <dcterms:created xsi:type="dcterms:W3CDTF">2023-03-29T19:56:16Z</dcterms:created>
  <dcterms:modified xsi:type="dcterms:W3CDTF">2023-03-29T21:17:23Z</dcterms:modified>
</cp:coreProperties>
</file>